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3" r:id="rId2"/>
    <p:sldId id="330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32" r:id="rId15"/>
    <p:sldId id="331" r:id="rId16"/>
    <p:sldId id="327" r:id="rId17"/>
    <p:sldId id="328" r:id="rId18"/>
    <p:sldId id="33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BC9B9A-4FF3-4F90-A1B4-745BC52E4F0E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F3BE18-AF75-4CCF-8487-8504021EE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66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06298C1-83DA-4649-8518-7EFDD8E51D03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Титул_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0DE2-8082-4E81-8A77-9E9EBE891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4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A505-0EA3-46C6-9B1B-C894C816A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42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52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68CAD-1713-481C-82B1-1E1D6F27F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4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6BD1-99BA-44A0-8695-103272DBA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1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45D4-319D-4220-B77D-83AC769CB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5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DF9C-0B86-4978-A2B1-6741DFBD9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B31C-82F3-4977-A2D5-3FBD04233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2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DF16-9259-4010-A56E-89FAF4534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5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AD9499-77FD-4952-BD5D-496B13CF2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143125" y="2357438"/>
            <a:ext cx="6858000" cy="16430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Компьютерная графика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38" y="4143375"/>
            <a:ext cx="7286625" cy="1752600"/>
          </a:xfrm>
        </p:spPr>
        <p:txBody>
          <a:bodyPr/>
          <a:lstStyle/>
          <a:p>
            <a:pPr algn="r" eaLnBrk="1" hangingPunct="1"/>
            <a:r>
              <a:rPr lang="ru-RU" sz="2400" smtClean="0">
                <a:solidFill>
                  <a:srgbClr val="005A9E"/>
                </a:solidFill>
                <a:hlinkClick r:id="rId2" action="ppaction://hlinksldjump"/>
              </a:rPr>
              <a:t>Графический редактор</a:t>
            </a:r>
            <a:endParaRPr lang="ru-RU" sz="2400" smtClean="0">
              <a:solidFill>
                <a:srgbClr val="005A9E"/>
              </a:solidFill>
            </a:endParaRPr>
          </a:p>
          <a:p>
            <a:pPr algn="r" eaLnBrk="1" hangingPunct="1"/>
            <a:r>
              <a:rPr lang="ru-RU" sz="2400" smtClean="0">
                <a:solidFill>
                  <a:srgbClr val="005A9E"/>
                </a:solidFill>
                <a:hlinkClick r:id="rId3" action="ppaction://hlinksldjump"/>
              </a:rPr>
              <a:t>Устройства ввода графической информации</a:t>
            </a:r>
            <a:endParaRPr lang="ru-RU" sz="2400" smtClean="0">
              <a:solidFill>
                <a:srgbClr val="005A9E"/>
              </a:solidFill>
            </a:endParaRPr>
          </a:p>
          <a:p>
            <a:pPr algn="r" eaLnBrk="1" hangingPunct="1"/>
            <a:r>
              <a:rPr lang="ru-RU" sz="2400" smtClean="0">
                <a:solidFill>
                  <a:srgbClr val="005A9E"/>
                </a:solidFill>
                <a:hlinkClick r:id="rId4" action="ppaction://hlinksldjump"/>
              </a:rPr>
              <a:t>Это интересно</a:t>
            </a:r>
            <a:endParaRPr lang="ru-RU" sz="2400" smtClean="0">
              <a:solidFill>
                <a:srgbClr val="005A9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Два варианта выделения фрагмента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4214813"/>
            <a:ext cx="1357312" cy="2203450"/>
          </a:xfrm>
          <a:ln>
            <a:solidFill>
              <a:srgbClr val="00228E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428750"/>
            <a:ext cx="1428750" cy="2000250"/>
          </a:xfrm>
          <a:prstGeom prst="rect">
            <a:avLst/>
          </a:prstGeom>
          <a:noFill/>
          <a:ln w="9525">
            <a:solidFill>
              <a:srgbClr val="00228E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7470775" y="1500188"/>
            <a:ext cx="1357313" cy="10001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3100" y="5208588"/>
            <a:ext cx="1304925" cy="10001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062" name="TextBox 9"/>
          <p:cNvSpPr txBox="1">
            <a:spLocks noChangeArrowheads="1"/>
          </p:cNvSpPr>
          <p:nvPr/>
        </p:nvSpPr>
        <p:spPr bwMode="auto">
          <a:xfrm>
            <a:off x="4500563" y="1539875"/>
            <a:ext cx="29289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0033CC"/>
                </a:solidFill>
                <a:latin typeface="Calibri" pitchFamily="34" charset="0"/>
              </a:rPr>
              <a:t>Непрозрачный фрагмент</a:t>
            </a:r>
            <a:r>
              <a:rPr lang="ru-RU" sz="2400" b="1" i="1">
                <a:solidFill>
                  <a:srgbClr val="00228E"/>
                </a:solidFill>
                <a:latin typeface="Calibri" pitchFamily="34" charset="0"/>
              </a:rPr>
              <a:t>- </a:t>
            </a:r>
            <a:r>
              <a:rPr lang="ru-RU" sz="2000" b="1" u="sng">
                <a:solidFill>
                  <a:srgbClr val="00228E"/>
                </a:solidFill>
                <a:latin typeface="Calibri" pitchFamily="34" charset="0"/>
              </a:rPr>
              <a:t>захватываются</a:t>
            </a:r>
            <a:r>
              <a:rPr lang="ru-RU" sz="2000">
                <a:solidFill>
                  <a:srgbClr val="00228E"/>
                </a:solidFill>
                <a:latin typeface="Calibri" pitchFamily="34" charset="0"/>
              </a:rPr>
              <a:t> части выделенной области, имеющие цвет фона</a:t>
            </a:r>
          </a:p>
          <a:p>
            <a:pPr eaLnBrk="1" hangingPunct="1"/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5063" name="TextBox 10"/>
          <p:cNvSpPr txBox="1">
            <a:spLocks noChangeArrowheads="1"/>
          </p:cNvSpPr>
          <p:nvPr/>
        </p:nvSpPr>
        <p:spPr bwMode="auto">
          <a:xfrm>
            <a:off x="2071688" y="4545013"/>
            <a:ext cx="4000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>
                <a:solidFill>
                  <a:srgbClr val="0033CC"/>
                </a:solidFill>
                <a:latin typeface="Calibri" pitchFamily="34" charset="0"/>
              </a:rPr>
              <a:t>Прозрачный фрагмент </a:t>
            </a:r>
            <a:r>
              <a:rPr lang="ru-RU" sz="2400" b="1" i="1">
                <a:solidFill>
                  <a:srgbClr val="00228E"/>
                </a:solidFill>
                <a:latin typeface="Calibri" pitchFamily="34" charset="0"/>
              </a:rPr>
              <a:t>- </a:t>
            </a:r>
            <a:r>
              <a:rPr lang="ru-RU" sz="2000" b="1" u="sng">
                <a:solidFill>
                  <a:srgbClr val="00228E"/>
                </a:solidFill>
                <a:latin typeface="Calibri" pitchFamily="34" charset="0"/>
              </a:rPr>
              <a:t>не захватываются </a:t>
            </a:r>
            <a:r>
              <a:rPr lang="ru-RU" sz="2000">
                <a:solidFill>
                  <a:srgbClr val="00228E"/>
                </a:solidFill>
                <a:latin typeface="Calibri" pitchFamily="34" charset="0"/>
              </a:rPr>
              <a:t>части выделенной области, имеющие цвет фона</a:t>
            </a:r>
          </a:p>
        </p:txBody>
      </p:sp>
      <p:pic>
        <p:nvPicPr>
          <p:cNvPr id="1434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3929063" cy="2584450"/>
          </a:xfrm>
          <a:prstGeom prst="rect">
            <a:avLst/>
          </a:prstGeom>
          <a:noFill/>
          <a:ln w="9525">
            <a:solidFill>
              <a:srgbClr val="00228E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916363"/>
            <a:ext cx="2740025" cy="2584450"/>
          </a:xfrm>
          <a:prstGeom prst="rect">
            <a:avLst/>
          </a:prstGeom>
          <a:noFill/>
          <a:ln w="9525">
            <a:solidFill>
              <a:srgbClr val="00228E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5062" grpId="0"/>
      <p:bldP spid="450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/>
          <p:cNvCxnSpPr/>
          <p:nvPr/>
        </p:nvCxnSpPr>
        <p:spPr>
          <a:xfrm>
            <a:off x="4929188" y="2857500"/>
            <a:ext cx="10795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Редактирование рисунка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71688" y="1071563"/>
            <a:ext cx="5072062" cy="10715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Операции редактирования выделенного фрагмента рисунка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0125" y="2500313"/>
            <a:ext cx="2143125" cy="6429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Удалить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25" y="3429000"/>
            <a:ext cx="2143125" cy="6429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Переместить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0125" y="4357688"/>
            <a:ext cx="2143125" cy="6429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Вырезать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0125" y="5286375"/>
            <a:ext cx="2143125" cy="6429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Вставить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00750" y="2500313"/>
            <a:ext cx="2143125" cy="6429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Копировать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00750" y="3429000"/>
            <a:ext cx="2143125" cy="6429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Размножить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00750" y="4357688"/>
            <a:ext cx="2428875" cy="15716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Преобразовать: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повернуть;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- растянуть;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- наклонить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3151188" y="3908425"/>
            <a:ext cx="3533775" cy="31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2461419" y="3896519"/>
            <a:ext cx="3519488" cy="12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143250" y="2857500"/>
            <a:ext cx="10795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143250" y="3786188"/>
            <a:ext cx="10795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143250" y="4714875"/>
            <a:ext cx="10795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143250" y="5643563"/>
            <a:ext cx="10795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929188" y="3786188"/>
            <a:ext cx="10795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929188" y="5643563"/>
            <a:ext cx="1079500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Багетная рамка 6н">
            <a:hlinkClick r:id="rId2" action="ppaction://hlinksldjump"/>
          </p:cNvPr>
          <p:cNvSpPr/>
          <p:nvPr/>
        </p:nvSpPr>
        <p:spPr>
          <a:xfrm>
            <a:off x="3357563" y="6000750"/>
            <a:ext cx="2500312" cy="71437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преобразования</a:t>
            </a:r>
          </a:p>
        </p:txBody>
      </p:sp>
      <p:sp>
        <p:nvSpPr>
          <p:cNvPr id="22" name="Управляющая кнопка: домой 21">
            <a:hlinkClick r:id="" action="ppaction://hlinkshowjump?jump=firstslide" highlightClick="1"/>
          </p:cNvPr>
          <p:cNvSpPr/>
          <p:nvPr/>
        </p:nvSpPr>
        <p:spPr>
          <a:xfrm>
            <a:off x="8501063" y="6429375"/>
            <a:ext cx="357187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5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Пример преобразования фрагмента рисунка</a:t>
            </a:r>
          </a:p>
        </p:txBody>
      </p:sp>
      <p:pic>
        <p:nvPicPr>
          <p:cNvPr id="47107" name="Picture 8" descr="http://img-fotki.yandex.ru/get/6413/119528728.23fc/0_1089fe_82f68a9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903538"/>
            <a:ext cx="216058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8" descr="http://img-fotki.yandex.ru/get/6413/119528728.23fc/0_1089fe_82f68a91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54163"/>
            <a:ext cx="16510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http://img-fotki.yandex.ru/get/6413/119528728.23fc/0_1089fe_82f68a91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1554163"/>
            <a:ext cx="1651000" cy="2160587"/>
          </a:xfrm>
          <a:prstGeom prst="rect">
            <a:avLst/>
          </a:prstGeom>
          <a:noFill/>
          <a:ln w="9525">
            <a:solidFill>
              <a:schemeClr val="tx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8" descr="http://img-fotki.yandex.ru/get/6413/119528728.23fc/0_1089fe_82f68a91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065713"/>
            <a:ext cx="1150938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8" descr="http://img-fotki.yandex.ru/get/6413/119528728.23fc/0_1089fe_82f68a91_X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3768725"/>
            <a:ext cx="16510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http://img-fotki.yandex.ru/get/6413/119528728.23fc/0_1089fe_82f68a91_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4000500"/>
            <a:ext cx="19653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533525"/>
            <a:ext cx="24574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285875" y="1571625"/>
            <a:ext cx="15001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Исходный фрагмент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8625" y="4572000"/>
            <a:ext cx="242887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Фрагмент можно отразить слева направо, сверху вниз, повернуть на заданный угол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29500" y="2857500"/>
            <a:ext cx="15001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Фрагмент можно наклонить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43500" y="4219575"/>
            <a:ext cx="2571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Фрагмент можно уменьшить или увеличить</a:t>
            </a:r>
          </a:p>
        </p:txBody>
      </p:sp>
      <p:sp>
        <p:nvSpPr>
          <p:cNvPr id="14" name="Управляющая кнопка: возврат 13">
            <a:hlinkClick r:id="rId9" action="ppaction://hlinksldjump" highlightClick="1"/>
          </p:cNvPr>
          <p:cNvSpPr/>
          <p:nvPr/>
        </p:nvSpPr>
        <p:spPr>
          <a:xfrm>
            <a:off x="8572500" y="6286500"/>
            <a:ext cx="357188" cy="3571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771525" y="0"/>
            <a:ext cx="82296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Устройства ввода графической информации</a:t>
            </a:r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>
          <a:xfrm>
            <a:off x="1143000" y="5572125"/>
            <a:ext cx="7715250" cy="1128713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Для ввода в компьютер графической информации используются специальные устройства: клавиатура, мышь, сканер или графический планшет. 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7412" name="Picture 12" descr="http://wiki.iteach.ru/images/d/dd/%D0%A1%D0%BA%D0%B0%D0%BD%D0%B5%D1%8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392238"/>
            <a:ext cx="292893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8" descr="http://daily.com.ua/upload/Image/Hi-Tech2/Mush1/Mouse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660">
            <a:off x="1687513" y="3300413"/>
            <a:ext cx="2963862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http://media.gdgt.com/img/product/2/213/g11-f5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5108">
            <a:off x="1209675" y="1595438"/>
            <a:ext cx="317817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http://www.regard.ru/photo/shop/51829_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214688"/>
            <a:ext cx="3571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1042988" y="1052513"/>
            <a:ext cx="7643812" cy="50736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Может пригодиться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071563" y="1071563"/>
            <a:ext cx="7500937" cy="44624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Создание рисунка или картины на компьютере — относительно новое направление в изобразительном искусстве.</a:t>
            </a:r>
          </a:p>
          <a:p>
            <a:pPr algn="just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Чтобы хорошо рисовать на компьютере необходимо знать и уметь применять накопленные поколениями художников знания.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создания цифровых работ любого уровня необходимо иметь персональный компьютер достаточной мощности, графический планшет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несколько программ для компьютерной живописи.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11" descr="C:\Documents and Settings\User\Local Settings\Temporary Internet Files\Content.IE5\KLQBWTAN\MCj0432652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8631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http://www.veryicon.com/icon/png/System/Assembly%20Line%20Computer/tablet%20blu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929188"/>
            <a:ext cx="2071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902200"/>
            <a:ext cx="131921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  <a:cs typeface="Arial" charset="0"/>
              </a:rPr>
              <a:t>Самое главное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643938" y="6357938"/>
            <a:ext cx="428625" cy="428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071937"/>
          </a:xfrm>
        </p:spPr>
        <p:txBody>
          <a:bodyPr/>
          <a:lstStyle/>
          <a:p>
            <a:pPr eaLnBrk="1" hangingPunct="1"/>
            <a:r>
              <a:rPr lang="ru-RU" sz="2400" smtClean="0"/>
              <a:t>Компьютерная графика — это разные виды графических изображений, создаваемых или обрабатываемых с помощью компьютера. </a:t>
            </a:r>
          </a:p>
          <a:p>
            <a:pPr eaLnBrk="1" hangingPunct="1"/>
            <a:r>
              <a:rPr lang="ru-RU" sz="2400" smtClean="0"/>
              <a:t>Для ввода графической информации используются клавиатура, мышь, сканер или графический планшет.</a:t>
            </a:r>
          </a:p>
          <a:p>
            <a:pPr eaLnBrk="1" hangingPunct="1"/>
            <a:r>
              <a:rPr lang="ru-RU" sz="2400" smtClean="0"/>
              <a:t>Графический редактор — это программа, предназначенная для рисования картинок, поздравительных открыток, рекламных объявлений, приглашений, иллюстраций к докладам и других изображений.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71500" y="928688"/>
            <a:ext cx="8229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</a:rPr>
              <a:t>Графический редактор позволяет: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•  </a:t>
            </a:r>
            <a:r>
              <a:rPr lang="ru-RU" sz="2400" dirty="0">
                <a:latin typeface="+mn-lt"/>
              </a:rPr>
              <a:t>выбирать цвет и толщину линий рисунка;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•  </a:t>
            </a:r>
            <a:r>
              <a:rPr lang="ru-RU" sz="2400" dirty="0">
                <a:latin typeface="+mn-lt"/>
              </a:rPr>
              <a:t>с помощью специальных инструментов вычерчивать окружности, прямоугольники и другие фигуры;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</a:rPr>
              <a:t>  заливать нужным цветом замкнутые контуры;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удалять, копировать, перемещать, размножать и изменять выделенные части рисунка (фрагменты);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•  </a:t>
            </a:r>
            <a:r>
              <a:rPr lang="ru-RU" sz="2400" dirty="0">
                <a:latin typeface="+mn-lt"/>
              </a:rPr>
              <a:t>изменять масштаб изображения (увеличивать изображение для проработки его мелких деталей);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•  добавлять текстовую информацию;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•  </a:t>
            </a:r>
            <a:r>
              <a:rPr lang="ru-RU" sz="2400" dirty="0">
                <a:latin typeface="+mn-lt"/>
              </a:rPr>
              <a:t>отменять последние действия.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Содержимое 8"/>
          <p:cNvSpPr>
            <a:spLocks noGrp="1"/>
          </p:cNvSpPr>
          <p:nvPr>
            <p:ph idx="1"/>
          </p:nvPr>
        </p:nvSpPr>
        <p:spPr>
          <a:xfrm>
            <a:off x="1143000" y="1000125"/>
            <a:ext cx="7543800" cy="857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1. Соедините стрелками надписи с соответствующими им элементами рисунка.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Вопросы и задания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pic>
        <p:nvPicPr>
          <p:cNvPr id="5027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374900"/>
            <a:ext cx="4929188" cy="36972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486" name="TextBox 4"/>
          <p:cNvSpPr txBox="1">
            <a:spLocks noChangeArrowheads="1"/>
          </p:cNvSpPr>
          <p:nvPr/>
        </p:nvSpPr>
        <p:spPr bwMode="auto">
          <a:xfrm>
            <a:off x="2357438" y="1857375"/>
            <a:ext cx="271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chemeClr val="tx2"/>
                </a:solidFill>
                <a:latin typeface="Calibri" pitchFamily="34" charset="0"/>
              </a:rPr>
              <a:t>Строка заголовка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785813" y="5072063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i="1">
                <a:solidFill>
                  <a:schemeClr val="tx2"/>
                </a:solidFill>
                <a:latin typeface="Calibri" pitchFamily="34" charset="0"/>
              </a:rPr>
              <a:t>Строка состояния</a:t>
            </a: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5072063" y="62118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chemeClr val="tx2"/>
                </a:solidFill>
                <a:latin typeface="Calibri" pitchFamily="34" charset="0"/>
              </a:rPr>
              <a:t>Полосы прокрутки</a:t>
            </a:r>
          </a:p>
        </p:txBody>
      </p:sp>
      <p:sp>
        <p:nvSpPr>
          <p:cNvPr id="20489" name="TextBox 5"/>
          <p:cNvSpPr txBox="1">
            <a:spLocks noChangeArrowheads="1"/>
          </p:cNvSpPr>
          <p:nvPr/>
        </p:nvSpPr>
        <p:spPr bwMode="auto">
          <a:xfrm>
            <a:off x="5214938" y="1857375"/>
            <a:ext cx="2214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chemeClr val="tx2"/>
                </a:solidFill>
                <a:latin typeface="Calibri" pitchFamily="34" charset="0"/>
              </a:rPr>
              <a:t>Рабочая область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72375" y="4071938"/>
            <a:ext cx="1500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Кнопка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«Свернуть»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72375" y="3214688"/>
            <a:ext cx="1714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Кнопка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«Развернуть»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29500" y="2357438"/>
            <a:ext cx="1643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Кнопка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«Закрыть»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8688" y="3357563"/>
            <a:ext cx="13573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Строка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меню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5813" y="2500313"/>
            <a:ext cx="1500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Название приложения</a:t>
            </a:r>
          </a:p>
        </p:txBody>
      </p:sp>
      <p:sp>
        <p:nvSpPr>
          <p:cNvPr id="20495" name="TextBox 9"/>
          <p:cNvSpPr txBox="1">
            <a:spLocks noChangeArrowheads="1"/>
          </p:cNvSpPr>
          <p:nvPr/>
        </p:nvSpPr>
        <p:spPr bwMode="auto">
          <a:xfrm>
            <a:off x="1785938" y="6211888"/>
            <a:ext cx="300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chemeClr val="tx2"/>
                </a:solidFill>
                <a:latin typeface="Calibri" pitchFamily="34" charset="0"/>
              </a:rPr>
              <a:t>Панель инструментов</a:t>
            </a:r>
          </a:p>
        </p:txBody>
      </p:sp>
      <p:sp>
        <p:nvSpPr>
          <p:cNvPr id="20496" name="TextBox 9"/>
          <p:cNvSpPr txBox="1">
            <a:spLocks noChangeArrowheads="1"/>
          </p:cNvSpPr>
          <p:nvPr/>
        </p:nvSpPr>
        <p:spPr bwMode="auto">
          <a:xfrm>
            <a:off x="1000125" y="4357688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chemeClr val="tx2"/>
                </a:solidFill>
                <a:latin typeface="Calibri" pitchFamily="34" charset="0"/>
              </a:rPr>
              <a:t>Палитра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Содержимое 8"/>
          <p:cNvSpPr>
            <a:spLocks noGrp="1"/>
          </p:cNvSpPr>
          <p:nvPr>
            <p:ph idx="1"/>
          </p:nvPr>
        </p:nvSpPr>
        <p:spPr>
          <a:xfrm>
            <a:off x="1071563" y="1000125"/>
            <a:ext cx="7615237" cy="857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2. Определите результат выполнения следующих действий (обведите нужные рисунки).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Вопросы и задания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8001000" y="71438"/>
            <a:ext cx="1000125" cy="100012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?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714375" y="2000250"/>
            <a:ext cx="3929063" cy="1631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</a:rPr>
              <a:t>а)  С помощью инструмента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Линия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проводим отрезки,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</a:rPr>
              <a:t>удерживая нажатой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</a:rPr>
              <a:t>клавишу </a:t>
            </a:r>
            <a:r>
              <a:rPr lang="ru-RU" sz="2000" b="1" dirty="0" err="1">
                <a:solidFill>
                  <a:schemeClr val="tx2"/>
                </a:solidFill>
              </a:rPr>
              <a:t>Shift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5048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/>
          <a:stretch>
            <a:fillRect/>
          </a:stretch>
        </p:blipFill>
        <p:spPr bwMode="auto">
          <a:xfrm>
            <a:off x="4973638" y="3857625"/>
            <a:ext cx="3884612" cy="16430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/>
          <a:stretch>
            <a:fillRect/>
          </a:stretch>
        </p:blipFill>
        <p:spPr bwMode="auto">
          <a:xfrm>
            <a:off x="750888" y="3857625"/>
            <a:ext cx="3892550" cy="16748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4929188" y="2011363"/>
            <a:ext cx="3929062" cy="1631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</a:rPr>
              <a:t>б) Выбираем инструмент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Многоугольник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При перетаскивании указателя мыши удерживаем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</a:rPr>
              <a:t>нажатой клавишу </a:t>
            </a:r>
            <a:r>
              <a:rPr lang="ru-RU" sz="2000" b="1" dirty="0" err="1">
                <a:solidFill>
                  <a:schemeClr val="tx2"/>
                </a:solidFill>
              </a:rPr>
              <a:t>Shift</a:t>
            </a:r>
            <a:r>
              <a:rPr lang="ru-RU" sz="20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1" name="Багетная рамка 6н"/>
          <p:cNvSpPr/>
          <p:nvPr/>
        </p:nvSpPr>
        <p:spPr>
          <a:xfrm>
            <a:off x="5000625" y="5929313"/>
            <a:ext cx="2143125" cy="64293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</a:p>
        </p:txBody>
      </p:sp>
      <p:sp>
        <p:nvSpPr>
          <p:cNvPr id="22" name="Багетная рамка 6н"/>
          <p:cNvSpPr/>
          <p:nvPr/>
        </p:nvSpPr>
        <p:spPr>
          <a:xfrm>
            <a:off x="785813" y="5929313"/>
            <a:ext cx="2143125" cy="64293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</a:t>
            </a:r>
          </a:p>
        </p:txBody>
      </p:sp>
      <p:sp>
        <p:nvSpPr>
          <p:cNvPr id="23" name="Овал 22"/>
          <p:cNvSpPr/>
          <p:nvPr/>
        </p:nvSpPr>
        <p:spPr>
          <a:xfrm>
            <a:off x="714375" y="3857625"/>
            <a:ext cx="1928813" cy="5000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19435052">
            <a:off x="2794000" y="4437063"/>
            <a:ext cx="1643063" cy="4651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 rot="5400000">
            <a:off x="2173288" y="4332288"/>
            <a:ext cx="1333500" cy="3746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786313" y="4357688"/>
            <a:ext cx="1285875" cy="1143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015038" y="4473575"/>
            <a:ext cx="928687" cy="88423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Это интересно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1071563"/>
            <a:ext cx="77152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Найдите в электронном приложении к учебнику эти ресурсы и познакомьтесь с ними: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14438" y="2143125"/>
            <a:ext cx="4000500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indent="-265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	Презентация 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«Планируем последовательность действий» 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endParaRPr lang="ru-RU" sz="2000" b="1" i="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501063" y="6429375"/>
            <a:ext cx="357187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1563" y="4286250"/>
            <a:ext cx="40005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indent="-265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	Презентация 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/>
              </a:rPr>
              <a:t>«Орнамент» </a:t>
            </a:r>
            <a:b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/>
              </a:rPr>
            </a:br>
            <a:endParaRPr lang="ru-RU" sz="2000" b="1" i="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000250"/>
            <a:ext cx="2667000" cy="2000250"/>
          </a:xfrm>
          <a:prstGeom prst="rect">
            <a:avLst/>
          </a:prstGeom>
          <a:noFill/>
          <a:ln w="57150">
            <a:solidFill>
              <a:srgbClr val="25406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357688"/>
            <a:ext cx="2714625" cy="2036762"/>
          </a:xfrm>
          <a:prstGeom prst="rect">
            <a:avLst/>
          </a:prstGeom>
          <a:noFill/>
          <a:ln w="57150">
            <a:solidFill>
              <a:srgbClr val="25406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643812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Ключевые слова</a:t>
            </a:r>
            <a:endParaRPr lang="ru-RU" dirty="0"/>
          </a:p>
        </p:txBody>
      </p:sp>
      <p:sp>
        <p:nvSpPr>
          <p:cNvPr id="6147" name="Объект 4"/>
          <p:cNvSpPr>
            <a:spLocks noGrp="1"/>
          </p:cNvSpPr>
          <p:nvPr>
            <p:ph idx="1"/>
          </p:nvPr>
        </p:nvSpPr>
        <p:spPr>
          <a:xfrm>
            <a:off x="1042988" y="1052513"/>
            <a:ext cx="7643812" cy="507365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ru-RU" b="1" smtClean="0">
                <a:latin typeface="Arial" charset="0"/>
                <a:cs typeface="Arial" charset="0"/>
              </a:rPr>
              <a:t>Компьютерная графика</a:t>
            </a:r>
          </a:p>
          <a:p>
            <a:pPr eaLnBrk="1" hangingPunct="1">
              <a:spcBef>
                <a:spcPts val="1200"/>
              </a:spcBef>
            </a:pPr>
            <a:r>
              <a:rPr lang="ru-RU" b="1" smtClean="0">
                <a:latin typeface="Arial" charset="0"/>
                <a:cs typeface="Arial" charset="0"/>
              </a:rPr>
              <a:t>Графический редактор</a:t>
            </a:r>
          </a:p>
          <a:p>
            <a:pPr eaLnBrk="1" hangingPunct="1">
              <a:spcBef>
                <a:spcPts val="1200"/>
              </a:spcBef>
            </a:pPr>
            <a:r>
              <a:rPr lang="ru-RU" b="1" smtClean="0">
                <a:latin typeface="Arial" charset="0"/>
                <a:cs typeface="Arial" charset="0"/>
              </a:rPr>
              <a:t>Графический фрагмент</a:t>
            </a:r>
          </a:p>
          <a:p>
            <a:pPr eaLnBrk="1" hangingPunct="1"/>
            <a:endParaRPr lang="ru-RU" b="1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endParaRPr lang="ru-RU" b="1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500" y="1714500"/>
            <a:ext cx="8143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214438" y="5572125"/>
            <a:ext cx="7715250" cy="1000125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5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b="1" i="1" dirty="0" smtClean="0">
                <a:solidFill>
                  <a:schemeClr val="tx2">
                    <a:lumMod val="75000"/>
                  </a:schemeClr>
                </a:solidFill>
              </a:rPr>
              <a:t>Компьютер в компьютерной графике – </a:t>
            </a:r>
            <a:br>
              <a:rPr lang="ru-RU" sz="45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500" b="1" i="1" dirty="0" smtClean="0">
                <a:solidFill>
                  <a:schemeClr val="tx2">
                    <a:lumMod val="75000"/>
                  </a:schemeClr>
                </a:solidFill>
              </a:rPr>
              <a:t>такой же инструмент, как кисть или карандаш</a:t>
            </a:r>
            <a:r>
              <a:rPr lang="ru-RU" sz="25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Компьютер и графика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 bwMode="auto">
          <a:xfrm>
            <a:off x="1643063" y="1143000"/>
            <a:ext cx="7215187" cy="1714500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Компьютерная графика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разные виды графических изображений, создаваемых </a:t>
            </a:r>
            <a:b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обрабатываемых с помощью компьютера.</a:t>
            </a:r>
          </a:p>
        </p:txBody>
      </p:sp>
      <p:sp>
        <p:nvSpPr>
          <p:cNvPr id="6" name="Овал 5"/>
          <p:cNvSpPr/>
          <p:nvPr/>
        </p:nvSpPr>
        <p:spPr>
          <a:xfrm>
            <a:off x="500063" y="1428750"/>
            <a:ext cx="1000125" cy="100012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grpSp>
        <p:nvGrpSpPr>
          <p:cNvPr id="7175" name="Группа 22"/>
          <p:cNvGrpSpPr>
            <a:grpSpLocks/>
          </p:cNvGrpSpPr>
          <p:nvPr/>
        </p:nvGrpSpPr>
        <p:grpSpPr bwMode="auto">
          <a:xfrm>
            <a:off x="1214438" y="2643188"/>
            <a:ext cx="7310437" cy="3000375"/>
            <a:chOff x="1214414" y="2643182"/>
            <a:chExt cx="7310457" cy="3000397"/>
          </a:xfrm>
        </p:grpSpPr>
        <p:pic>
          <p:nvPicPr>
            <p:cNvPr id="7176" name="Picture 36" descr="http://www.clker.com/cliparts/o/T/l/8/b/n/large-rainbow-hi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2928934"/>
              <a:ext cx="3143272" cy="206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26" descr="http://www.forum-vostok.ru/published/publicdata/GB123SSS/attachments/SC/products_pictures/88468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3000372"/>
              <a:ext cx="2643206" cy="2643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44" descr="http://savepic.net/1183809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72264" y="2643182"/>
              <a:ext cx="1952607" cy="2928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143000" y="5572125"/>
            <a:ext cx="7726363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i="1" dirty="0" smtClean="0">
                <a:solidFill>
                  <a:schemeClr val="tx2">
                    <a:lumMod val="75000"/>
                  </a:schemeClr>
                </a:solidFill>
              </a:rPr>
              <a:t>Компьютерную графику применяют представители разных профессий.</a:t>
            </a:r>
            <a:r>
              <a:rPr lang="ru-RU" dirty="0" smtClean="0"/>
              <a:t>	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7543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Компьютерная графика </a:t>
            </a:r>
            <a:b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профессионалов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4786313" y="1571625"/>
            <a:ext cx="435768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26988" indent="41751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Архитектор</a:t>
            </a:r>
          </a:p>
          <a:p>
            <a:pPr marL="26988" indent="41751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Астроном</a:t>
            </a:r>
          </a:p>
          <a:p>
            <a:pPr marL="26988" indent="41751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Дизайнер</a:t>
            </a:r>
          </a:p>
          <a:p>
            <a:pPr marL="26988" indent="41751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Инженер-конструктор</a:t>
            </a:r>
          </a:p>
          <a:p>
            <a:pPr marL="26988" indent="41751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Модельер </a:t>
            </a:r>
          </a:p>
          <a:p>
            <a:pPr marL="26988" indent="41751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Пилот </a:t>
            </a:r>
          </a:p>
          <a:p>
            <a:pPr marL="26988" indent="41751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Ученый</a:t>
            </a:r>
          </a:p>
          <a:p>
            <a:pPr marL="26988" indent="417513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Художник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3200" dirty="0">
              <a:latin typeface="+mn-lt"/>
            </a:endParaRPr>
          </a:p>
        </p:txBody>
      </p:sp>
      <p:pic>
        <p:nvPicPr>
          <p:cNvPr id="8197" name="Picture 10" descr="http://www.resourcesgraphics.com/wp-content/uploads/2013/04/cartoon-character-computer-worker-vector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928813"/>
            <a:ext cx="36433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Графический редактор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 bwMode="auto">
          <a:xfrm>
            <a:off x="1071563" y="1143000"/>
            <a:ext cx="7786687" cy="16430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</a:rPr>
              <a:t>Графический редактор </a:t>
            </a:r>
            <a:r>
              <a:rPr lang="ru-RU" sz="2400" dirty="0">
                <a:latin typeface="+mn-lt"/>
              </a:rPr>
              <a:t>–</a:t>
            </a:r>
            <a:r>
              <a:rPr lang="ru-RU" sz="2400" b="1" i="1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это программа, предназначенная для создания картинок, приглашений, поздравительных открыток, рекламных объявлений, иллюстраций к докладам и других изображений.</a:t>
            </a:r>
          </a:p>
        </p:txBody>
      </p:sp>
      <p:grpSp>
        <p:nvGrpSpPr>
          <p:cNvPr id="9220" name="Группа 18"/>
          <p:cNvGrpSpPr>
            <a:grpSpLocks/>
          </p:cNvGrpSpPr>
          <p:nvPr/>
        </p:nvGrpSpPr>
        <p:grpSpPr bwMode="auto">
          <a:xfrm>
            <a:off x="1714500" y="2928938"/>
            <a:ext cx="6572250" cy="3929062"/>
            <a:chOff x="1714480" y="3143248"/>
            <a:chExt cx="6357982" cy="3714752"/>
          </a:xfrm>
        </p:grpSpPr>
        <p:pic>
          <p:nvPicPr>
            <p:cNvPr id="922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3143248"/>
              <a:ext cx="4714735" cy="3416071"/>
            </a:xfrm>
            <a:prstGeom prst="rect">
              <a:avLst/>
            </a:prstGeom>
            <a:noFill/>
            <a:ln w="9525">
              <a:solidFill>
                <a:srgbClr val="403152"/>
              </a:solidFill>
              <a:miter lim="800000"/>
              <a:headEnd/>
              <a:tailEnd/>
            </a:ln>
            <a:effectLst>
              <a:outerShdw dist="38100" dir="18900000" algn="bl" rotWithShape="0">
                <a:srgbClr val="00000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1" descr="C:\Documents and Settings\User\Local Settings\Temporary Internet Files\Content.IE5\KLQBWTAN\MCj04326520000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99207" y="4785244"/>
              <a:ext cx="2073255" cy="207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Графический редактор</a:t>
            </a:r>
          </a:p>
        </p:txBody>
      </p:sp>
      <p:sp>
        <p:nvSpPr>
          <p:cNvPr id="5" name="Содержимое 5"/>
          <p:cNvSpPr txBox="1">
            <a:spLocks/>
          </p:cNvSpPr>
          <p:nvPr/>
        </p:nvSpPr>
        <p:spPr bwMode="auto">
          <a:xfrm>
            <a:off x="1285875" y="5857875"/>
            <a:ext cx="7358063" cy="8572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После запуска графического редактора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Paint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 экране компьютера открывается его окно. </a:t>
            </a: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3929063" y="928688"/>
            <a:ext cx="2714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chemeClr val="tx2"/>
                </a:solidFill>
                <a:latin typeface="Calibri" pitchFamily="34" charset="0"/>
              </a:rPr>
              <a:t>Строка заголовка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714375" y="2286000"/>
            <a:ext cx="16430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chemeClr val="tx2"/>
                </a:solidFill>
                <a:latin typeface="Calibri" pitchFamily="34" charset="0"/>
              </a:rPr>
              <a:t>Кнопка основного меню </a:t>
            </a:r>
            <a:r>
              <a:rPr lang="en-US" b="1" i="1">
                <a:solidFill>
                  <a:schemeClr val="tx2"/>
                </a:solidFill>
                <a:latin typeface="Calibri" pitchFamily="34" charset="0"/>
              </a:rPr>
              <a:t>Paint</a:t>
            </a:r>
            <a:endParaRPr lang="ru-RU" b="1" i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1214438" y="785813"/>
            <a:ext cx="2714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chemeClr val="tx2"/>
                </a:solidFill>
                <a:latin typeface="Calibri" pitchFamily="34" charset="0"/>
              </a:rPr>
              <a:t>Панель быстрого доступа</a:t>
            </a:r>
          </a:p>
        </p:txBody>
      </p:sp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642938" y="4500563"/>
            <a:ext cx="1285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chemeClr val="tx2"/>
                </a:solidFill>
                <a:latin typeface="Calibri" pitchFamily="34" charset="0"/>
              </a:rPr>
              <a:t>Строка состояния</a:t>
            </a:r>
          </a:p>
        </p:txBody>
      </p:sp>
      <p:sp>
        <p:nvSpPr>
          <p:cNvPr id="40968" name="TextBox 10"/>
          <p:cNvSpPr txBox="1">
            <a:spLocks noChangeArrowheads="1"/>
          </p:cNvSpPr>
          <p:nvPr/>
        </p:nvSpPr>
        <p:spPr bwMode="auto">
          <a:xfrm>
            <a:off x="6929438" y="928688"/>
            <a:ext cx="2322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chemeClr val="tx2"/>
                </a:solidFill>
                <a:latin typeface="Calibri" pitchFamily="34" charset="0"/>
              </a:rPr>
              <a:t>Ленты с инструментами</a:t>
            </a:r>
          </a:p>
        </p:txBody>
      </p:sp>
      <p:sp>
        <p:nvSpPr>
          <p:cNvPr id="40969" name="TextBox 11"/>
          <p:cNvSpPr txBox="1">
            <a:spLocks noChangeArrowheads="1"/>
          </p:cNvSpPr>
          <p:nvPr/>
        </p:nvSpPr>
        <p:spPr bwMode="auto">
          <a:xfrm>
            <a:off x="7715250" y="3643313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chemeClr val="tx2"/>
                </a:solidFill>
                <a:latin typeface="Calibri" pitchFamily="34" charset="0"/>
              </a:rPr>
              <a:t>Полосы </a:t>
            </a:r>
            <a:br>
              <a:rPr lang="ru-RU" b="1" i="1">
                <a:solidFill>
                  <a:schemeClr val="tx2"/>
                </a:solidFill>
                <a:latin typeface="Calibri" pitchFamily="34" charset="0"/>
              </a:rPr>
            </a:br>
            <a:r>
              <a:rPr lang="ru-RU" b="1" i="1">
                <a:solidFill>
                  <a:schemeClr val="tx2"/>
                </a:solidFill>
                <a:latin typeface="Calibri" pitchFamily="34" charset="0"/>
              </a:rPr>
              <a:t>прокрутки</a:t>
            </a:r>
          </a:p>
        </p:txBody>
      </p:sp>
      <p:pic>
        <p:nvPicPr>
          <p:cNvPr id="10250" name="Picture 3" descr="F:\переноска\Новый рисуно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524000"/>
            <a:ext cx="5857875" cy="4191000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TextBox 5"/>
          <p:cNvSpPr txBox="1">
            <a:spLocks noChangeArrowheads="1"/>
          </p:cNvSpPr>
          <p:nvPr/>
        </p:nvSpPr>
        <p:spPr bwMode="auto">
          <a:xfrm>
            <a:off x="2928938" y="3497263"/>
            <a:ext cx="3643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chemeClr val="tx2"/>
                </a:solidFill>
                <a:latin typeface="Calibri" pitchFamily="34" charset="0"/>
              </a:rPr>
              <a:t>Рабочая область – место, </a:t>
            </a:r>
            <a:br>
              <a:rPr lang="ru-RU" b="1" i="1">
                <a:solidFill>
                  <a:schemeClr val="tx2"/>
                </a:solidFill>
                <a:latin typeface="Calibri" pitchFamily="34" charset="0"/>
              </a:rPr>
            </a:br>
            <a:r>
              <a:rPr lang="ru-RU" b="1" i="1">
                <a:solidFill>
                  <a:schemeClr val="tx2"/>
                </a:solidFill>
                <a:latin typeface="Calibri" pitchFamily="34" charset="0"/>
              </a:rPr>
              <a:t>где создаётся рисунок.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571625" y="1357313"/>
            <a:ext cx="571500" cy="28575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428750" y="1905000"/>
            <a:ext cx="412750" cy="309563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4143375" y="1285875"/>
            <a:ext cx="428625" cy="214313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5715000" y="1285875"/>
            <a:ext cx="1285875" cy="57150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714500" y="5095875"/>
            <a:ext cx="762000" cy="492125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6715125" y="4286250"/>
            <a:ext cx="1428750" cy="114300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>
            <a:off x="7620000" y="3225800"/>
            <a:ext cx="523875" cy="512763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964" grpId="0"/>
      <p:bldP spid="40965" grpId="0"/>
      <p:bldP spid="40966" grpId="0"/>
      <p:bldP spid="40967" grpId="0"/>
      <p:bldP spid="40968" grpId="0"/>
      <p:bldP spid="40969" grpId="0"/>
      <p:bldP spid="409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Инструменты художника</a:t>
            </a:r>
          </a:p>
        </p:txBody>
      </p:sp>
      <p:pic>
        <p:nvPicPr>
          <p:cNvPr id="11267" name="Picture 22" descr="http://concyrsyspeh2013.narod.ru/olderfiles/2/palit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4291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одержимое 11"/>
          <p:cNvSpPr>
            <a:spLocks noGrp="1"/>
          </p:cNvSpPr>
          <p:nvPr>
            <p:ph idx="1"/>
          </p:nvPr>
        </p:nvSpPr>
        <p:spPr>
          <a:xfrm>
            <a:off x="3143250" y="4857750"/>
            <a:ext cx="5715000" cy="1571625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 smtClean="0"/>
              <a:t>Инструмент выбирается щелчком левой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 smtClean="0"/>
              <a:t>кнопки мыши.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200" dirty="0" smtClean="0"/>
              <a:t>Применяют инструменты протягиванием мыши при нажатой кнопке.</a:t>
            </a:r>
            <a:r>
              <a:rPr lang="ru-RU" dirty="0" smtClean="0"/>
              <a:t>	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989" name="Прямоугольник 11"/>
          <p:cNvSpPr>
            <a:spLocks noChangeArrowheads="1"/>
          </p:cNvSpPr>
          <p:nvPr/>
        </p:nvSpPr>
        <p:spPr bwMode="auto">
          <a:xfrm>
            <a:off x="1500188" y="2857500"/>
            <a:ext cx="6357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 u="sng">
                <a:solidFill>
                  <a:srgbClr val="0029AC"/>
                </a:solidFill>
                <a:latin typeface="Calibri" pitchFamily="34" charset="0"/>
              </a:rPr>
              <a:t>Заливка</a:t>
            </a:r>
            <a:r>
              <a:rPr lang="ru-RU" sz="2000">
                <a:solidFill>
                  <a:schemeClr val="tx2"/>
                </a:solidFill>
                <a:latin typeface="Calibri" pitchFamily="34" charset="0"/>
              </a:rPr>
              <a:t> – заполняет цветом одноцветную область рисунка.</a:t>
            </a:r>
          </a:p>
        </p:txBody>
      </p:sp>
      <p:pic>
        <p:nvPicPr>
          <p:cNvPr id="13" name="Picture 5" descr="image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588" y="2786063"/>
            <a:ext cx="720725" cy="7207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5" descr="image1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8" y="1916113"/>
            <a:ext cx="720725" cy="7207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992" name="Прямоугольник 15"/>
          <p:cNvSpPr>
            <a:spLocks noChangeArrowheads="1"/>
          </p:cNvSpPr>
          <p:nvPr/>
        </p:nvSpPr>
        <p:spPr bwMode="auto">
          <a:xfrm>
            <a:off x="1500188" y="1068388"/>
            <a:ext cx="671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 u="sng">
                <a:solidFill>
                  <a:srgbClr val="0029AC"/>
                </a:solidFill>
                <a:latin typeface="Calibri" pitchFamily="34" charset="0"/>
              </a:rPr>
              <a:t>Карандаш</a:t>
            </a:r>
            <a:r>
              <a:rPr lang="ru-RU" sz="2000">
                <a:solidFill>
                  <a:srgbClr val="0029AC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chemeClr val="tx2"/>
                </a:solidFill>
                <a:latin typeface="Calibri" pitchFamily="34" charset="0"/>
              </a:rPr>
              <a:t>– рисует как обычный карандаш. Толщину и цвет линии можно выбрать.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/>
          <a:srcRect l="1806" t="14835" r="2096" b="8975"/>
          <a:stretch>
            <a:fillRect/>
          </a:stretch>
        </p:blipFill>
        <p:spPr bwMode="auto">
          <a:xfrm>
            <a:off x="3368675" y="3429000"/>
            <a:ext cx="3632200" cy="6604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6"/>
          <a:srcRect l="11829" t="18063" r="21904" b="20153"/>
          <a:stretch>
            <a:fillRect/>
          </a:stretch>
        </p:blipFill>
        <p:spPr bwMode="auto">
          <a:xfrm>
            <a:off x="2725738" y="3929063"/>
            <a:ext cx="766762" cy="7667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995" name="Picture 24" descr="http://www.prelest.com/images/article/colour5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000375"/>
            <a:ext cx="16843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Прямоугольник 31"/>
          <p:cNvSpPr>
            <a:spLocks noChangeArrowheads="1"/>
          </p:cNvSpPr>
          <p:nvPr/>
        </p:nvSpPr>
        <p:spPr bwMode="auto">
          <a:xfrm>
            <a:off x="1500188" y="1857375"/>
            <a:ext cx="6357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 u="sng">
                <a:solidFill>
                  <a:srgbClr val="0029AC"/>
                </a:solidFill>
                <a:latin typeface="Calibri" pitchFamily="34" charset="0"/>
              </a:rPr>
              <a:t>Кисть</a:t>
            </a:r>
            <a:r>
              <a:rPr lang="ru-RU" sz="2000">
                <a:solidFill>
                  <a:schemeClr val="tx2"/>
                </a:solidFill>
                <a:latin typeface="Calibri" pitchFamily="34" charset="0"/>
              </a:rPr>
              <a:t> – используется как карандаш, но рисует более толстыми линиями, форма кисти может выбираться.</a:t>
            </a:r>
          </a:p>
        </p:txBody>
      </p:sp>
      <p:grpSp>
        <p:nvGrpSpPr>
          <p:cNvPr id="2" name="Группа 37"/>
          <p:cNvGrpSpPr>
            <a:grpSpLocks/>
          </p:cNvGrpSpPr>
          <p:nvPr/>
        </p:nvGrpSpPr>
        <p:grpSpPr bwMode="auto">
          <a:xfrm>
            <a:off x="642938" y="1071563"/>
            <a:ext cx="720725" cy="720725"/>
            <a:chOff x="642910" y="1071546"/>
            <a:chExt cx="720000" cy="720000"/>
          </a:xfrm>
        </p:grpSpPr>
        <p:pic>
          <p:nvPicPr>
            <p:cNvPr id="14" name="Picture 4" descr="image10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2910" y="1071546"/>
              <a:ext cx="720000" cy="720000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295598" y="1431546"/>
              <a:ext cx="715242" cy="1585"/>
            </a:xfrm>
            <a:prstGeom prst="line">
              <a:avLst/>
            </a:prstGeom>
            <a:ln w="28575">
              <a:solidFill>
                <a:schemeClr val="tx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371721" y="1425202"/>
              <a:ext cx="628018" cy="3172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48"/>
          <p:cNvGrpSpPr>
            <a:grpSpLocks/>
          </p:cNvGrpSpPr>
          <p:nvPr/>
        </p:nvGrpSpPr>
        <p:grpSpPr bwMode="auto">
          <a:xfrm>
            <a:off x="714375" y="3571875"/>
            <a:ext cx="2357438" cy="500063"/>
            <a:chOff x="571472" y="3786190"/>
            <a:chExt cx="2357454" cy="500066"/>
          </a:xfrm>
        </p:grpSpPr>
        <p:sp>
          <p:nvSpPr>
            <p:cNvPr id="11282" name="TextBox 4"/>
            <p:cNvSpPr txBox="1">
              <a:spLocks noChangeArrowheads="1"/>
            </p:cNvSpPr>
            <p:nvPr/>
          </p:nvSpPr>
          <p:spPr bwMode="auto">
            <a:xfrm>
              <a:off x="571472" y="3786190"/>
              <a:ext cx="20716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b="1" i="1" u="sng">
                  <a:solidFill>
                    <a:schemeClr val="tx2"/>
                  </a:solidFill>
                  <a:latin typeface="Calibri" pitchFamily="34" charset="0"/>
                </a:rPr>
                <a:t>Основной цвет</a:t>
              </a: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451085" y="4090992"/>
              <a:ext cx="477841" cy="19526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54"/>
          <p:cNvGrpSpPr>
            <a:grpSpLocks/>
          </p:cNvGrpSpPr>
          <p:nvPr/>
        </p:nvGrpSpPr>
        <p:grpSpPr bwMode="auto">
          <a:xfrm>
            <a:off x="3297238" y="4324350"/>
            <a:ext cx="2560637" cy="390525"/>
            <a:chOff x="3297684" y="4323951"/>
            <a:chExt cx="2560200" cy="390933"/>
          </a:xfrm>
        </p:grpSpPr>
        <p:sp>
          <p:nvSpPr>
            <p:cNvPr id="11280" name="TextBox 4"/>
            <p:cNvSpPr txBox="1">
              <a:spLocks noChangeArrowheads="1"/>
            </p:cNvSpPr>
            <p:nvPr/>
          </p:nvSpPr>
          <p:spPr bwMode="auto">
            <a:xfrm>
              <a:off x="3786214" y="4345552"/>
              <a:ext cx="20716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b="1" i="1" u="sng">
                  <a:solidFill>
                    <a:schemeClr val="tx2"/>
                  </a:solidFill>
                  <a:latin typeface="Calibri" pitchFamily="34" charset="0"/>
                </a:rPr>
                <a:t>Фоновый цвет</a:t>
              </a:r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 rot="10800000">
              <a:off x="3297684" y="4323951"/>
              <a:ext cx="588861" cy="32577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2" grpId="0"/>
      <p:bldP spid="419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Инструменты чертёжника</a:t>
            </a:r>
          </a:p>
        </p:txBody>
      </p:sp>
      <p:sp>
        <p:nvSpPr>
          <p:cNvPr id="12291" name="Прямоугольник 11"/>
          <p:cNvSpPr>
            <a:spLocks noChangeArrowheads="1"/>
          </p:cNvSpPr>
          <p:nvPr/>
        </p:nvSpPr>
        <p:spPr bwMode="auto">
          <a:xfrm>
            <a:off x="1500188" y="2857500"/>
            <a:ext cx="671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 u="sng">
                <a:solidFill>
                  <a:srgbClr val="0029AC"/>
                </a:solidFill>
                <a:latin typeface="Calibri" pitchFamily="34" charset="0"/>
              </a:rPr>
              <a:t>Прямоугольник</a:t>
            </a:r>
            <a:r>
              <a:rPr lang="ru-RU" sz="2000">
                <a:solidFill>
                  <a:schemeClr val="tx2"/>
                </a:solidFill>
                <a:latin typeface="Calibri" pitchFamily="34" charset="0"/>
              </a:rPr>
              <a:t> – создает прямоугольник или квадрат (при удерживании клавиши Shift).</a:t>
            </a:r>
          </a:p>
        </p:txBody>
      </p:sp>
      <p:sp>
        <p:nvSpPr>
          <p:cNvPr id="12292" name="Прямоугольник 15"/>
          <p:cNvSpPr>
            <a:spLocks noChangeArrowheads="1"/>
          </p:cNvSpPr>
          <p:nvPr/>
        </p:nvSpPr>
        <p:spPr bwMode="auto">
          <a:xfrm>
            <a:off x="1500188" y="1068388"/>
            <a:ext cx="664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 u="sng">
                <a:solidFill>
                  <a:srgbClr val="0029AC"/>
                </a:solidFill>
                <a:latin typeface="Calibri" pitchFamily="34" charset="0"/>
              </a:rPr>
              <a:t>Линия </a:t>
            </a:r>
            <a:r>
              <a:rPr lang="ru-RU" sz="2000">
                <a:solidFill>
                  <a:schemeClr val="tx2"/>
                </a:solidFill>
                <a:latin typeface="Calibri" pitchFamily="34" charset="0"/>
              </a:rPr>
              <a:t>– проводит прямую линию при нажатой левой кнопке мыши.</a:t>
            </a:r>
          </a:p>
        </p:txBody>
      </p:sp>
      <p:sp>
        <p:nvSpPr>
          <p:cNvPr id="12293" name="Прямоугольник 31"/>
          <p:cNvSpPr>
            <a:spLocks noChangeArrowheads="1"/>
          </p:cNvSpPr>
          <p:nvPr/>
        </p:nvSpPr>
        <p:spPr bwMode="auto">
          <a:xfrm>
            <a:off x="1500188" y="1857375"/>
            <a:ext cx="6643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 u="sng">
                <a:solidFill>
                  <a:srgbClr val="0029AC"/>
                </a:solidFill>
                <a:latin typeface="Calibri" pitchFamily="34" charset="0"/>
              </a:rPr>
              <a:t>Кривая</a:t>
            </a:r>
            <a:r>
              <a:rPr lang="ru-RU" sz="2000">
                <a:solidFill>
                  <a:srgbClr val="0029AC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chemeClr val="tx2"/>
                </a:solidFill>
                <a:latin typeface="Calibri" pitchFamily="34" charset="0"/>
              </a:rPr>
              <a:t>– рисует прямую линию, которую затем можно изгибать 2 раза, отводя мышь в сторону от рисунка.</a:t>
            </a:r>
          </a:p>
        </p:txBody>
      </p:sp>
      <p:pic>
        <p:nvPicPr>
          <p:cNvPr id="12294" name="Picture 2" descr="http://topengineer.ru/images/Articles/engineer/engin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5138738"/>
            <a:ext cx="4572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http://www.personal.psu.edu/nmm5235/DP1webreport/img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357688"/>
            <a:ext cx="22145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636588" y="1071563"/>
            <a:ext cx="720725" cy="720725"/>
            <a:chOff x="636565" y="1070995"/>
            <a:chExt cx="720725" cy="721293"/>
          </a:xfrm>
        </p:grpSpPr>
        <p:pic>
          <p:nvPicPr>
            <p:cNvPr id="33" name="Picture 7" descr="image1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6565" y="1070995"/>
              <a:ext cx="720725" cy="721293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287825" y="1430847"/>
              <a:ext cx="719704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4" descr="image1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588" y="1922463"/>
            <a:ext cx="720725" cy="720725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633413" y="2781300"/>
            <a:ext cx="723900" cy="725488"/>
            <a:chOff x="424543" y="2782006"/>
            <a:chExt cx="724052" cy="724053"/>
          </a:xfrm>
        </p:grpSpPr>
        <p:pic>
          <p:nvPicPr>
            <p:cNvPr id="22" name="Picture 5" descr="image1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543" y="2782006"/>
              <a:ext cx="724052" cy="724053"/>
            </a:xfrm>
            <a:prstGeom prst="rect">
              <a:avLst/>
            </a:prstGeom>
            <a:noFill/>
            <a:ln w="9525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656" y="3146410"/>
              <a:ext cx="719299" cy="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7" descr="image1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" y="3643313"/>
            <a:ext cx="720725" cy="720725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8" descr="image1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3" y="4494213"/>
            <a:ext cx="719137" cy="720725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301" name="Прямоугольник 27"/>
          <p:cNvSpPr>
            <a:spLocks noChangeArrowheads="1"/>
          </p:cNvSpPr>
          <p:nvPr/>
        </p:nvSpPr>
        <p:spPr bwMode="auto">
          <a:xfrm>
            <a:off x="1500188" y="3643313"/>
            <a:ext cx="664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 u="sng">
                <a:solidFill>
                  <a:srgbClr val="0029AC"/>
                </a:solidFill>
                <a:latin typeface="Calibri" pitchFamily="34" charset="0"/>
              </a:rPr>
              <a:t>Эллипс</a:t>
            </a:r>
            <a:r>
              <a:rPr lang="ru-RU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ru-RU" sz="2000">
                <a:solidFill>
                  <a:schemeClr val="tx2"/>
                </a:solidFill>
                <a:latin typeface="Calibri" pitchFamily="34" charset="0"/>
              </a:rPr>
              <a:t>– рисует овалы и круги (при удерживании клавиши Shift).</a:t>
            </a:r>
          </a:p>
        </p:txBody>
      </p:sp>
      <p:sp>
        <p:nvSpPr>
          <p:cNvPr id="12302" name="Прямоугольник 28"/>
          <p:cNvSpPr>
            <a:spLocks noChangeArrowheads="1"/>
          </p:cNvSpPr>
          <p:nvPr/>
        </p:nvSpPr>
        <p:spPr bwMode="auto">
          <a:xfrm>
            <a:off x="1500188" y="4435475"/>
            <a:ext cx="6500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 i="1" u="sng">
                <a:solidFill>
                  <a:srgbClr val="0029AC"/>
                </a:solidFill>
                <a:latin typeface="Calibri" pitchFamily="34" charset="0"/>
              </a:rPr>
              <a:t>Многоугольник</a:t>
            </a:r>
            <a:r>
              <a:rPr lang="ru-RU">
                <a:solidFill>
                  <a:srgbClr val="800080"/>
                </a:solidFill>
                <a:latin typeface="Comic Sans MS" pitchFamily="66" charset="0"/>
              </a:rPr>
              <a:t> </a:t>
            </a:r>
            <a:r>
              <a:rPr lang="ru-RU" sz="2000">
                <a:solidFill>
                  <a:schemeClr val="tx2"/>
                </a:solidFill>
                <a:latin typeface="Calibri" pitchFamily="34" charset="0"/>
              </a:rPr>
              <a:t>– для изображения замкнутой ломаной линии.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Редактирование рисунка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071563" y="1143000"/>
            <a:ext cx="7786687" cy="13065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Фрагмент рисунка </a:t>
            </a:r>
            <a:r>
              <a:rPr lang="ru-RU" sz="320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– это выделенная часть компьютерного рисунка.</a:t>
            </a:r>
          </a:p>
        </p:txBody>
      </p:sp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1071563" y="2643188"/>
            <a:ext cx="557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i="1" u="sng">
                <a:solidFill>
                  <a:schemeClr val="tx2"/>
                </a:solidFill>
                <a:latin typeface="Calibri" pitchFamily="34" charset="0"/>
              </a:rPr>
              <a:t>Инструменты выделения:</a:t>
            </a:r>
          </a:p>
        </p:txBody>
      </p:sp>
      <p:sp>
        <p:nvSpPr>
          <p:cNvPr id="44037" name="Прямоугольник 7"/>
          <p:cNvSpPr>
            <a:spLocks noChangeArrowheads="1"/>
          </p:cNvSpPr>
          <p:nvPr/>
        </p:nvSpPr>
        <p:spPr bwMode="auto">
          <a:xfrm>
            <a:off x="1928813" y="3429000"/>
            <a:ext cx="607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Выделение произвольной области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 l="51580" t="8202" r="2130" b="5314"/>
          <a:stretch>
            <a:fillRect/>
          </a:stretch>
        </p:blipFill>
        <p:spPr bwMode="auto">
          <a:xfrm>
            <a:off x="1071563" y="4071938"/>
            <a:ext cx="720725" cy="69850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3"/>
          <a:srcRect l="5051" t="6592" r="7043" b="52906"/>
          <a:stretch>
            <a:fillRect/>
          </a:stretch>
        </p:blipFill>
        <p:spPr bwMode="auto">
          <a:xfrm>
            <a:off x="4143375" y="4857750"/>
            <a:ext cx="890588" cy="64135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/>
          <a:srcRect l="3987" t="8323" r="51737" b="6445"/>
          <a:stretch>
            <a:fillRect/>
          </a:stretch>
        </p:blipFill>
        <p:spPr bwMode="auto">
          <a:xfrm>
            <a:off x="1071563" y="3214688"/>
            <a:ext cx="720725" cy="720725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041" name="Прямоугольник 20"/>
          <p:cNvSpPr>
            <a:spLocks noChangeArrowheads="1"/>
          </p:cNvSpPr>
          <p:nvPr/>
        </p:nvSpPr>
        <p:spPr bwMode="auto">
          <a:xfrm>
            <a:off x="1928813" y="4214813"/>
            <a:ext cx="607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Выделение прямоугольной области </a:t>
            </a:r>
          </a:p>
        </p:txBody>
      </p:sp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3"/>
          <a:srcRect l="5124" t="51418" r="6969" b="8586"/>
          <a:stretch>
            <a:fillRect/>
          </a:stretch>
        </p:blipFill>
        <p:spPr bwMode="auto">
          <a:xfrm>
            <a:off x="4143375" y="5715000"/>
            <a:ext cx="890588" cy="63341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043" name="Прямоугольник 22"/>
          <p:cNvSpPr>
            <a:spLocks noChangeArrowheads="1"/>
          </p:cNvSpPr>
          <p:nvPr/>
        </p:nvSpPr>
        <p:spPr bwMode="auto">
          <a:xfrm>
            <a:off x="5143500" y="4786313"/>
            <a:ext cx="350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tx2"/>
                </a:solidFill>
                <a:latin typeface="Calibri" pitchFamily="34" charset="0"/>
              </a:rPr>
              <a:t>Непрозрачный фрагмент</a:t>
            </a:r>
          </a:p>
        </p:txBody>
      </p:sp>
      <p:sp>
        <p:nvSpPr>
          <p:cNvPr id="44044" name="Прямоугольник 23"/>
          <p:cNvSpPr>
            <a:spLocks noChangeArrowheads="1"/>
          </p:cNvSpPr>
          <p:nvPr/>
        </p:nvSpPr>
        <p:spPr bwMode="auto">
          <a:xfrm>
            <a:off x="5143500" y="5572125"/>
            <a:ext cx="328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tx2"/>
                </a:solidFill>
                <a:latin typeface="Calibri" pitchFamily="34" charset="0"/>
              </a:rPr>
              <a:t>Прозрачный фрагмент</a:t>
            </a:r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3571875" y="4857750"/>
            <a:ext cx="428625" cy="1500188"/>
          </a:xfrm>
          <a:prstGeom prst="leftBrace">
            <a:avLst>
              <a:gd name="adj1" fmla="val 39808"/>
              <a:gd name="adj2" fmla="val 50000"/>
            </a:avLst>
          </a:prstGeom>
          <a:ln w="28575">
            <a:solidFill>
              <a:srgbClr val="0022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214438" y="4857750"/>
            <a:ext cx="42862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71563" y="5286375"/>
            <a:ext cx="2286000" cy="708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</a:rPr>
              <a:t>Два варианта использования</a:t>
            </a:r>
          </a:p>
        </p:txBody>
      </p:sp>
      <p:sp>
        <p:nvSpPr>
          <p:cNvPr id="28" name="Багетная рамка 6н">
            <a:hlinkClick r:id="rId4" action="ppaction://hlinksldjump"/>
          </p:cNvPr>
          <p:cNvSpPr/>
          <p:nvPr/>
        </p:nvSpPr>
        <p:spPr>
          <a:xfrm>
            <a:off x="6715125" y="6072188"/>
            <a:ext cx="2143125" cy="64293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  <p:bldP spid="44041" grpId="0"/>
      <p:bldP spid="44043" grpId="0"/>
      <p:bldP spid="44044" grpId="0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597</Words>
  <Application>Microsoft Office PowerPoint</Application>
  <PresentationFormat>Экран (4:3)</PresentationFormat>
  <Paragraphs>133</Paragraphs>
  <Slides>18</Slides>
  <Notes>1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Wingdings 2</vt:lpstr>
      <vt:lpstr>Comic Sans MS</vt:lpstr>
      <vt:lpstr>Georgia</vt:lpstr>
      <vt:lpstr>Тема Office</vt:lpstr>
      <vt:lpstr>Компьютерная графика</vt:lpstr>
      <vt:lpstr>Ключевые слова</vt:lpstr>
      <vt:lpstr>Компьютер и графика</vt:lpstr>
      <vt:lpstr>Компьютерная графика  для профессионалов</vt:lpstr>
      <vt:lpstr>Графический редактор</vt:lpstr>
      <vt:lpstr>Графический редактор</vt:lpstr>
      <vt:lpstr>Инструменты художника</vt:lpstr>
      <vt:lpstr>Инструменты чертёжника</vt:lpstr>
      <vt:lpstr>Редактирование рисунка</vt:lpstr>
      <vt:lpstr>Два варианта выделения фрагмента</vt:lpstr>
      <vt:lpstr>Редактирование рисунка</vt:lpstr>
      <vt:lpstr>Пример преобразования фрагмента рисунка</vt:lpstr>
      <vt:lpstr>Устройства ввода графической информации</vt:lpstr>
      <vt:lpstr>Может пригодиться</vt:lpstr>
      <vt:lpstr>Самое главное</vt:lpstr>
      <vt:lpstr>Вопросы и задания</vt:lpstr>
      <vt:lpstr>Вопросы и задания</vt:lpstr>
      <vt:lpstr>Это интересно</vt:lpstr>
    </vt:vector>
  </TitlesOfParts>
  <Company>ФИРО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Мария Ищенко</cp:lastModifiedBy>
  <cp:revision>18</cp:revision>
  <dcterms:created xsi:type="dcterms:W3CDTF">2011-09-19T18:11:49Z</dcterms:created>
  <dcterms:modified xsi:type="dcterms:W3CDTF">2020-01-29T10:30:24Z</dcterms:modified>
</cp:coreProperties>
</file>